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717" r:id="rId2"/>
    <p:sldId id="857" r:id="rId3"/>
    <p:sldId id="903" r:id="rId4"/>
    <p:sldId id="883" r:id="rId5"/>
    <p:sldId id="919" r:id="rId6"/>
    <p:sldId id="884" r:id="rId7"/>
    <p:sldId id="904" r:id="rId8"/>
    <p:sldId id="895" r:id="rId9"/>
    <p:sldId id="916" r:id="rId10"/>
    <p:sldId id="925" r:id="rId11"/>
    <p:sldId id="905" r:id="rId12"/>
    <p:sldId id="910" r:id="rId13"/>
    <p:sldId id="897" r:id="rId14"/>
    <p:sldId id="898" r:id="rId15"/>
    <p:sldId id="908" r:id="rId16"/>
    <p:sldId id="900" r:id="rId17"/>
    <p:sldId id="920" r:id="rId18"/>
    <p:sldId id="926" r:id="rId19"/>
    <p:sldId id="927" r:id="rId20"/>
    <p:sldId id="914" r:id="rId21"/>
    <p:sldId id="928" r:id="rId22"/>
    <p:sldId id="929" r:id="rId23"/>
    <p:sldId id="930" r:id="rId24"/>
    <p:sldId id="932" r:id="rId25"/>
    <p:sldId id="933" r:id="rId26"/>
    <p:sldId id="907" r:id="rId27"/>
    <p:sldId id="909" r:id="rId28"/>
    <p:sldId id="924" r:id="rId29"/>
  </p:sldIdLst>
  <p:sldSz cx="12192000" cy="6858000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/>
    <p:restoredTop sz="94512"/>
  </p:normalViewPr>
  <p:slideViewPr>
    <p:cSldViewPr snapToGrid="0">
      <p:cViewPr varScale="1">
        <p:scale>
          <a:sx n="71" d="100"/>
          <a:sy n="71" d="100"/>
        </p:scale>
        <p:origin x="192" y="9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92BF7D9-6C1A-4D6C-83E5-358E6381BEC0}" type="datetimeFigureOut">
              <a:rPr lang="en-GB"/>
              <a:pPr>
                <a:defRPr/>
              </a:pPr>
              <a:t>29/12/2021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08AC383-E8D4-418C-A662-3DD45A4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425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A02002F-36B9-4F2F-A2C3-5E0234098E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813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 anchor="b"/>
          <a:lstStyle>
            <a:lvl1pPr defTabSz="9509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20000"/>
              </a:spcBef>
            </a:pPr>
            <a:fld id="{64DE5CAA-29DC-45C9-A91A-ED15791F335F}" type="slidenum">
              <a:rPr lang="en-US" sz="1200">
                <a:solidFill>
                  <a:schemeClr val="bg1"/>
                </a:solidFill>
              </a:rPr>
              <a:pPr algn="r">
                <a:spcBef>
                  <a:spcPct val="20000"/>
                </a:spcBef>
              </a:pPr>
              <a:t>1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267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-white-transpgi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1050" y="-819150"/>
            <a:ext cx="96943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UoB-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2" y="549275"/>
            <a:ext cx="3600449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City panora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11" descr="footer-crest-template cropped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1" y="278204"/>
            <a:ext cx="3445052" cy="11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10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467784" y="6111290"/>
            <a:ext cx="7981949" cy="9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solidFill>
                  <a:schemeClr val="bg1"/>
                </a:solidFill>
              </a:rPr>
              <a:t>Communication Systems &amp; Networks Group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solidFill>
                  <a:schemeClr val="bg1"/>
                </a:solidFill>
              </a:rPr>
              <a:t>University of Bristol  © CSN Group 2018</a:t>
            </a:r>
          </a:p>
          <a:p>
            <a:pPr>
              <a:spcBef>
                <a:spcPts val="300"/>
              </a:spcBef>
              <a:defRPr/>
            </a:pPr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7"/>
          <p:cNvSpPr>
            <a:spLocks noGrp="1" noChangeArrowheads="1"/>
          </p:cNvSpPr>
          <p:nvPr userDrawn="1">
            <p:ph type="sldNum" sz="quarter" idx="10"/>
          </p:nvPr>
        </p:nvSpPr>
        <p:spPr>
          <a:xfrm>
            <a:off x="-48603" y="6528721"/>
            <a:ext cx="6858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1" name="Picture 11" descr="footer-crest-template cropped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77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2" name="Rectangle 3"/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  <p:pic>
          <p:nvPicPr>
            <p:cNvPr id="7176" name="Picture 4" descr="footer-crest-template cropp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13770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7" r:id="rId1"/>
    <p:sldLayoutId id="2147485308" r:id="rId2"/>
  </p:sldLayoutIdLst>
  <p:hf hdr="0" ftr="0" dt="0"/>
  <p:txStyles>
    <p:titleStyle>
      <a:lvl1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+mj-lt"/>
          <a:ea typeface="+mj-ea"/>
          <a:cs typeface="+mj-cs"/>
        </a:defRPr>
      </a:lvl1pPr>
      <a:lvl2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2pPr>
      <a:lvl3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3pPr>
      <a:lvl4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4pPr>
      <a:lvl5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5pPr>
      <a:lvl6pPr marL="8985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6pPr>
      <a:lvl7pPr marL="13557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7pPr>
      <a:lvl8pPr marL="18129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8pPr>
      <a:lvl9pPr marL="22701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-1" y="1944886"/>
            <a:ext cx="12191999" cy="3357563"/>
          </a:xfrm>
        </p:spPr>
        <p:txBody>
          <a:bodyPr anchor="ctr"/>
          <a:lstStyle/>
          <a:p>
            <a:pPr marL="0" indent="0" algn="ctr">
              <a:lnSpc>
                <a:spcPts val="5500"/>
              </a:lnSpc>
              <a:spcBef>
                <a:spcPct val="0"/>
              </a:spcBef>
              <a:buNone/>
            </a:pPr>
            <a:r>
              <a:rPr lang="en-US" sz="4400" b="1" dirty="0">
                <a:solidFill>
                  <a:srgbClr val="B01C2E"/>
                </a:solidFill>
              </a:rPr>
              <a:t> </a:t>
            </a:r>
            <a:endParaRPr lang="en-GB" sz="4400" b="1" dirty="0">
              <a:solidFill>
                <a:srgbClr val="B01C2E"/>
              </a:solidFill>
            </a:endParaRPr>
          </a:p>
          <a:p>
            <a:pPr marL="0" indent="0" algn="ctr">
              <a:lnSpc>
                <a:spcPts val="5500"/>
              </a:lnSpc>
              <a:spcBef>
                <a:spcPct val="0"/>
              </a:spcBef>
              <a:buNone/>
            </a:pPr>
            <a:r>
              <a:rPr lang="en-US" sz="4400" b="1" dirty="0">
                <a:solidFill>
                  <a:srgbClr val="B01C2E"/>
                </a:solidFill>
              </a:rPr>
              <a:t>Diversity</a:t>
            </a:r>
          </a:p>
          <a:p>
            <a:pPr marL="0" indent="0" algn="ctr">
              <a:spcBef>
                <a:spcPct val="0"/>
              </a:spcBef>
              <a:buNone/>
            </a:pPr>
            <a:br>
              <a:rPr lang="en-US" sz="4400" b="1" dirty="0">
                <a:solidFill>
                  <a:srgbClr val="B01C2E"/>
                </a:solidFill>
              </a:rPr>
            </a:br>
            <a:endParaRPr lang="en-US" sz="4000" i="1" dirty="0">
              <a:solidFill>
                <a:srgbClr val="B01C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626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</a:t>
            </a:r>
            <a:r>
              <a:rPr lang="mr-IN" dirty="0"/>
              <a:t>–</a:t>
            </a:r>
            <a:r>
              <a:rPr lang="en-GB" dirty="0"/>
              <a:t> Macroscopic Diversity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899" y="3069302"/>
            <a:ext cx="39327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Choose a </a:t>
            </a:r>
            <a:r>
              <a:rPr lang="en-US" sz="2400" kern="0" dirty="0" err="1"/>
              <a:t>basestation</a:t>
            </a:r>
            <a:r>
              <a:rPr lang="en-US" sz="2400" kern="0" dirty="0"/>
              <a:t>, which is not shadowed, to have the best SNR at the forwarded link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899" y="1330604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Exploits large scale fading caused by shadowing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Due to variations in the terrain profile and nature of the surroundings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33" y="2349205"/>
            <a:ext cx="6292927" cy="36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5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Trial (1)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068189"/>
            <a:ext cx="122098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Indoors and Outdoors (MVB) </a:t>
            </a:r>
            <a:r>
              <a:rPr lang="en-US" sz="2400" kern="0" dirty="0" err="1"/>
              <a:t>mmWave</a:t>
            </a:r>
            <a:r>
              <a:rPr lang="en-US" sz="2400" kern="0" dirty="0"/>
              <a:t> (at 60GHz) modem measurements (5G-Xhaul)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Received SNR, Data Rate and Average Packet Delivery rate for different locations and several modulation and coding schemes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4" y="2268518"/>
            <a:ext cx="5745374" cy="326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812" y="2268518"/>
            <a:ext cx="5764332" cy="32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Trial (2)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774" y="1047998"/>
            <a:ext cx="11858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Indoors and Outdoors (MVB) </a:t>
            </a:r>
            <a:r>
              <a:rPr lang="en-US" sz="2400" kern="0" dirty="0" err="1"/>
              <a:t>mmWave</a:t>
            </a:r>
            <a:r>
              <a:rPr lang="en-US" sz="2400" kern="0" dirty="0"/>
              <a:t> (at 60GHz) modem measurements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16cm and 52cm indoors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40cm and 80cm outdoors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" y="2395637"/>
            <a:ext cx="4798506" cy="3481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75" y="1449204"/>
            <a:ext cx="3352887" cy="4428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3"/>
          <a:stretch/>
        </p:blipFill>
        <p:spPr>
          <a:xfrm>
            <a:off x="9012689" y="1449204"/>
            <a:ext cx="3070431" cy="44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8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Angle (Pattern)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266020"/>
            <a:ext cx="64444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Signals arriving from different directions are uncorrelated</a:t>
            </a: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So, directive antennas can be used to produce the required independently faded diversity signals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242" y="1143000"/>
            <a:ext cx="4815819" cy="4488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775" y="3696167"/>
            <a:ext cx="6533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Directive antennas restrict angles over which rays may be received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so the effects of Doppler spread and time delay spread are reduced</a:t>
            </a:r>
          </a:p>
        </p:txBody>
      </p:sp>
    </p:spTree>
    <p:extLst>
      <p:ext uri="{BB962C8B-B14F-4D97-AF65-F5344CB8AC3E}">
        <p14:creationId xmlns:p14="http://schemas.microsoft.com/office/powerpoint/2010/main" val="159503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225451" y="1143000"/>
            <a:ext cx="117805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System operates by retransmitting the message signal after a suitable time delay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Copies of the signal are transmitted over different time periods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  <p:sp>
        <p:nvSpPr>
          <p:cNvPr id="3" name="Rectangle 2"/>
          <p:cNvSpPr/>
          <p:nvPr/>
        </p:nvSpPr>
        <p:spPr>
          <a:xfrm>
            <a:off x="225451" y="2712660"/>
            <a:ext cx="57122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Delay should be greater than the coherence time of the channel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Remember in space diversity the antenna spacing should be greater than coherence distance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5451" y="49193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/>
              <a:t>Transmitted signal: s(t)</a:t>
            </a:r>
            <a:endParaRPr lang="en-US" sz="2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53" y="2848923"/>
            <a:ext cx="56896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77084" y="3420094"/>
            <a:ext cx="628869" cy="11044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Diversity (2)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899" y="2954580"/>
            <a:ext cx="67471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This method: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Reduces the efficiency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Requires information storage at both ends, introducing delay 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unacceptable for audio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899" y="1286835"/>
            <a:ext cx="6986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No improvement if the user is static, although a slight gain can be achieved due to the time-variability associated with other motion in the channel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67" y="1024083"/>
            <a:ext cx="5262533" cy="4781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55874" y="795647"/>
            <a:ext cx="246593" cy="298237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95163" y="795647"/>
            <a:ext cx="246593" cy="298237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Frequency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221296"/>
            <a:ext cx="113785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The required signal is transmitted on more than one frequencies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GB" sz="2400" kern="0" dirty="0"/>
              <a:t>Copies of the signal modulated in different frequencies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GB" sz="2400" kern="0" dirty="0"/>
              <a:t>Only one antenna is required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774" y="4855661"/>
            <a:ext cx="4182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Transmitted signal: s(t)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21" y="2806843"/>
            <a:ext cx="6654800" cy="3098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6774" y="3592476"/>
            <a:ext cx="50133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GB" sz="2400" kern="0" dirty="0"/>
              <a:t>Transmit power is split among the carriers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66445" y="3428560"/>
            <a:ext cx="628869" cy="11044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Frequency Diversity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63" y="1024247"/>
            <a:ext cx="5629737" cy="48304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774" y="317704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There is no delay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This method requires extra signal bandwidth, so it is not desirable!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16774" y="13554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GB" sz="2400" kern="0" dirty="0"/>
              <a:t>Frequency separation should be enough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2400" kern="0" dirty="0"/>
              <a:t>to ensure uncorrelated fading, i.e. greater than coherence bandwidth</a:t>
            </a:r>
          </a:p>
        </p:txBody>
      </p:sp>
      <p:sp>
        <p:nvSpPr>
          <p:cNvPr id="6" name="Rectangle 5"/>
          <p:cNvSpPr/>
          <p:nvPr/>
        </p:nvSpPr>
        <p:spPr>
          <a:xfrm>
            <a:off x="8965869" y="571500"/>
            <a:ext cx="246593" cy="298237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61951" y="579757"/>
            <a:ext cx="246593" cy="298237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Diversity Combining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66542" y="951271"/>
            <a:ext cx="118589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Uncorrelated paths can be combined to improve the resulting signal to noise statistics</a:t>
            </a:r>
            <a:endParaRPr lang="en-GB" sz="2400" i="1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In ascending order of complexity, cost and performance, the strategies are: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0" dirty="0"/>
              <a:t>Switched (Scanning) Diversity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0" dirty="0"/>
              <a:t>Selection Diversity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0" dirty="0"/>
              <a:t>Equal Gain Combining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0" dirty="0"/>
              <a:t>Maximal Ratio Combining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4079E-9C9C-4F72-AE00-D5317D62FDB7}"/>
              </a:ext>
            </a:extLst>
          </p:cNvPr>
          <p:cNvSpPr txBox="1"/>
          <p:nvPr/>
        </p:nvSpPr>
        <p:spPr>
          <a:xfrm>
            <a:off x="8354295" y="5995244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(1,0)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3E8B2E2-CDFB-4A26-B68A-AFFFE1D7C238}"/>
              </a:ext>
            </a:extLst>
          </p:cNvPr>
          <p:cNvSpPr txBox="1"/>
          <p:nvPr/>
        </p:nvSpPr>
        <p:spPr>
          <a:xfrm>
            <a:off x="5298516" y="5926317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1739117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Switched (Scanning) Diversity  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344881"/>
            <a:ext cx="118589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Cheap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Simple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requires one circuit to measure the average signal power to perform </a:t>
            </a:r>
            <a:r>
              <a:rPr lang="en-US" sz="2400" i="1" kern="0" dirty="0"/>
              <a:t>Received Signal Strength Indication </a:t>
            </a:r>
            <a:r>
              <a:rPr lang="en-US" sz="2400" kern="0" dirty="0"/>
              <a:t>(RSSI)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power at the received signal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774" y="3813636"/>
            <a:ext cx="11858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The current branch is selected until it fails a given metric. Then, the next branch in turn is blindly selected. If it satisfies the metric, it remains selected, otherwise the system moves on to the next branch</a:t>
            </a:r>
          </a:p>
        </p:txBody>
      </p:sp>
    </p:spTree>
    <p:extLst>
      <p:ext uri="{BB962C8B-B14F-4D97-AF65-F5344CB8AC3E}">
        <p14:creationId xmlns:p14="http://schemas.microsoft.com/office/powerpoint/2010/main" val="113966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Diversity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21226" y="1143000"/>
            <a:ext cx="118589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Extreme and rapid signal variations are associated with mobile radio reception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i="1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b="1" i="1" kern="0" dirty="0"/>
              <a:t>Diversity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reduces these fluctuations (reduces the effects of fading) into a more acceptable range</a:t>
            </a:r>
            <a:endParaRPr lang="en-GB" sz="2400" i="1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we have two or more transmission paths that suffer </a:t>
            </a:r>
            <a:r>
              <a:rPr lang="en-GB" sz="2400" u="sng" kern="0" dirty="0"/>
              <a:t>different</a:t>
            </a:r>
            <a:r>
              <a:rPr lang="en-GB" sz="2400" kern="0" dirty="0"/>
              <a:t> fading statistics, carrying the same message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i.e. independent/uncorrelated transmission paths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Two or more independent/uncorrelated transmission paths give us the opportunity to select one of them or combine them so we reduce the impact of fast fading.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4079E-9C9C-4F72-AE00-D5317D62FDB7}"/>
              </a:ext>
            </a:extLst>
          </p:cNvPr>
          <p:cNvSpPr txBox="1"/>
          <p:nvPr/>
        </p:nvSpPr>
        <p:spPr>
          <a:xfrm>
            <a:off x="8354295" y="5995244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(1,0)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3E8B2E2-CDFB-4A26-B68A-AFFFE1D7C238}"/>
              </a:ext>
            </a:extLst>
          </p:cNvPr>
          <p:cNvSpPr txBox="1"/>
          <p:nvPr/>
        </p:nvSpPr>
        <p:spPr>
          <a:xfrm>
            <a:off x="5298516" y="5926317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985774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Switched Diversity </a:t>
            </a:r>
            <a:r>
              <a:rPr lang="mr-IN" dirty="0"/>
              <a:t>–</a:t>
            </a:r>
            <a:r>
              <a:rPr lang="en-GB" dirty="0"/>
              <a:t> fixed threshold (1) 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2850" y="1191606"/>
            <a:ext cx="377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1. Select branch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6" y="2812491"/>
            <a:ext cx="5759332" cy="29312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13956" y="3273359"/>
            <a:ext cx="724195" cy="938151"/>
          </a:xfrm>
          <a:prstGeom prst="ellipse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955" y="4561132"/>
            <a:ext cx="724195" cy="938151"/>
          </a:xfrm>
          <a:prstGeom prst="ellipse">
            <a:avLst/>
          </a:prstGeom>
          <a:noFill/>
          <a:ln>
            <a:solidFill>
              <a:srgbClr val="0066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86993" y="2812491"/>
            <a:ext cx="1080654" cy="61524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2358959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- 40dBm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26082" y="3449858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- 50dBm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2020" y="3167101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- 10dBm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81398" y="3725287"/>
            <a:ext cx="79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5dBm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9211" y="3952531"/>
            <a:ext cx="11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-45dBm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72850" y="1707767"/>
            <a:ext cx="4279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2. RSSI: </a:t>
            </a:r>
            <a:r>
              <a:rPr lang="en-US" sz="2400" dirty="0">
                <a:solidFill>
                  <a:srgbClr val="00B050"/>
                </a:solidFill>
              </a:rPr>
              <a:t>- 10dBm</a:t>
            </a:r>
            <a:r>
              <a:rPr lang="en-US" sz="2400" dirty="0"/>
              <a:t>&gt;</a:t>
            </a:r>
            <a:r>
              <a:rPr lang="en-US" sz="2400" dirty="0">
                <a:solidFill>
                  <a:srgbClr val="C00000"/>
                </a:solidFill>
              </a:rPr>
              <a:t>- 40dBm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91690" y="2223928"/>
            <a:ext cx="352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3. Again select branch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91690" y="2729229"/>
            <a:ext cx="4279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4. RSSI: </a:t>
            </a:r>
            <a:r>
              <a:rPr lang="en-US" sz="2400" dirty="0">
                <a:solidFill>
                  <a:srgbClr val="00B050"/>
                </a:solidFill>
              </a:rPr>
              <a:t>- 50dBm</a:t>
            </a:r>
            <a:r>
              <a:rPr lang="en-US" sz="2400" dirty="0"/>
              <a:t>&lt;</a:t>
            </a:r>
            <a:r>
              <a:rPr lang="en-US" sz="2400" dirty="0">
                <a:solidFill>
                  <a:srgbClr val="C00000"/>
                </a:solidFill>
              </a:rPr>
              <a:t>- 40dBm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91690" y="3204070"/>
            <a:ext cx="377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5. Select branch 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91690" y="3713682"/>
            <a:ext cx="4279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6. RSSI: </a:t>
            </a:r>
            <a:r>
              <a:rPr lang="en-US" sz="2400" dirty="0">
                <a:solidFill>
                  <a:srgbClr val="0066FF"/>
                </a:solidFill>
              </a:rPr>
              <a:t>5dBm</a:t>
            </a:r>
            <a:r>
              <a:rPr lang="en-US" sz="2400" dirty="0"/>
              <a:t>&gt;</a:t>
            </a:r>
            <a:r>
              <a:rPr lang="en-US" sz="2400" dirty="0">
                <a:solidFill>
                  <a:srgbClr val="C00000"/>
                </a:solidFill>
              </a:rPr>
              <a:t>- 40dBm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91690" y="4236470"/>
            <a:ext cx="377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7. Again select branch 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91690" y="4759258"/>
            <a:ext cx="4279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8. RSSI: </a:t>
            </a:r>
            <a:r>
              <a:rPr lang="en-US" sz="2400" dirty="0">
                <a:solidFill>
                  <a:srgbClr val="0066FF"/>
                </a:solidFill>
              </a:rPr>
              <a:t>-45dBm</a:t>
            </a:r>
            <a:r>
              <a:rPr lang="en-US" sz="2400" dirty="0"/>
              <a:t>&lt;</a:t>
            </a:r>
            <a:r>
              <a:rPr lang="en-US" sz="2400" dirty="0">
                <a:solidFill>
                  <a:srgbClr val="C00000"/>
                </a:solidFill>
              </a:rPr>
              <a:t>- 40dBm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91690" y="5282046"/>
            <a:ext cx="377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9. Switch to branch A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581397" y="3351767"/>
            <a:ext cx="79564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25977" y="3639701"/>
            <a:ext cx="79564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81397" y="3915130"/>
            <a:ext cx="79564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1350977"/>
            <a:ext cx="6555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Simple metric based on signal strength</a:t>
            </a:r>
          </a:p>
        </p:txBody>
      </p:sp>
    </p:spTree>
    <p:extLst>
      <p:ext uri="{BB962C8B-B14F-4D97-AF65-F5344CB8AC3E}">
        <p14:creationId xmlns:p14="http://schemas.microsoft.com/office/powerpoint/2010/main" val="22445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6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Selection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143000"/>
            <a:ext cx="118589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more complex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more expensive 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signal strength on each branch is estimated in parallel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4" y="3155016"/>
            <a:ext cx="118589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The most appropriate branch or antenna is always chosen from those available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Many techniques to choose a branch, usually the largest RSSI is chosen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Selection combining ensures that the stronger of the available envelopes is always chosen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05239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Selection Diversity (1)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9" y="1143000"/>
            <a:ext cx="6364349" cy="4806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0806" y="1143000"/>
            <a:ext cx="1003054" cy="480647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9482" y="2133328"/>
            <a:ext cx="3491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Parallel scanning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Selection of branch with higher RSSI or SNR</a:t>
            </a:r>
          </a:p>
        </p:txBody>
      </p:sp>
    </p:spTree>
    <p:extLst>
      <p:ext uri="{BB962C8B-B14F-4D97-AF65-F5344CB8AC3E}">
        <p14:creationId xmlns:p14="http://schemas.microsoft.com/office/powerpoint/2010/main" val="305822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2" r="50437"/>
          <a:stretch/>
        </p:blipFill>
        <p:spPr>
          <a:xfrm>
            <a:off x="6575659" y="3771946"/>
            <a:ext cx="4009131" cy="30860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Selection Diversity (2)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894" y="2197341"/>
            <a:ext cx="45739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Slightly better fading statistics compared to switched diversity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Still we discard signals coming to non-selected branches!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3"/>
          <a:stretch/>
        </p:blipFill>
        <p:spPr>
          <a:xfrm>
            <a:off x="4799767" y="939299"/>
            <a:ext cx="7560916" cy="287234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701883" y="4157176"/>
            <a:ext cx="3882907" cy="593766"/>
          </a:xfrm>
          <a:prstGeom prst="ellipse">
            <a:avLst/>
          </a:prstGeom>
          <a:noFill/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Maximal Ratio &amp; Equal Gain Combining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3" y="1024247"/>
            <a:ext cx="11936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Both techniques are known as linear combiners 	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various signal inputs are individually weighted and added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772" y="2167247"/>
            <a:ext cx="119366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b="1" kern="0" dirty="0"/>
              <a:t>Post-detection combining</a:t>
            </a:r>
            <a:r>
              <a:rPr lang="en-GB" sz="2400" kern="0" dirty="0"/>
              <a:t>: if combining takes place after detection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b="1" kern="0" dirty="0"/>
              <a:t>Pre-detection combining</a:t>
            </a:r>
            <a:r>
              <a:rPr lang="en-GB" sz="2400" kern="0" dirty="0"/>
              <a:t>: if combining is implemented before detection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It requires </a:t>
            </a:r>
            <a:r>
              <a:rPr lang="en-GB" sz="2400" i="1" kern="0" dirty="0"/>
              <a:t>co-phasing</a:t>
            </a:r>
            <a:r>
              <a:rPr lang="en-GB" sz="2400" kern="0" dirty="0"/>
              <a:t> to be applied before signals are combined, in order to prevent the possibility of destructive summation</a:t>
            </a:r>
          </a:p>
        </p:txBody>
      </p:sp>
    </p:spTree>
    <p:extLst>
      <p:ext uri="{BB962C8B-B14F-4D97-AF65-F5344CB8AC3E}">
        <p14:creationId xmlns:p14="http://schemas.microsoft.com/office/powerpoint/2010/main" val="290851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09558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Maximal </a:t>
            </a:r>
            <a:r>
              <a:rPr lang="en-GB"/>
              <a:t>Ratio Combining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24197" y="1047519"/>
            <a:ext cx="49584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Each branch is weighted before summation in proportion to its own SNR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The resulting output from the combiner is a weighted, co-phased summation of all the diversity branches available at the RX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4197" y="4094507"/>
            <a:ext cx="54572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It optimises the received SNR at the output from </a:t>
            </a:r>
            <a:r>
              <a:rPr lang="en-GB" sz="2400" kern="0"/>
              <a:t>the combiner</a:t>
            </a: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It represents the optimal combining strategy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maximises SNR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44" y="1237524"/>
            <a:ext cx="6550655" cy="4713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0873" y="4810552"/>
            <a:ext cx="3012373" cy="1140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2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Equal Gain Combining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24196" y="1285283"/>
            <a:ext cx="47046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Simpler approach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Gain of each branch is set to </a:t>
            </a:r>
            <a:r>
              <a:rPr lang="en-GB" sz="2200" i="1" kern="0" dirty="0"/>
              <a:t>one</a:t>
            </a:r>
            <a:r>
              <a:rPr lang="en-GB" sz="2200" kern="0" dirty="0"/>
              <a:t>, and signals are simply co-phased and summed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41598"/>
            <a:ext cx="7239000" cy="5397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195" y="2874116"/>
            <a:ext cx="470460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Sub-optimal strategy, but avoidance of any signal to noise power estimation is highly attractive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Performance is marginally below that for maximal ratio combining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Good compromise among cost, complexity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4574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" y="1596400"/>
            <a:ext cx="6424551" cy="4317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8753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Diversity Improvement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021" y="904744"/>
            <a:ext cx="118891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Fading statistics with/without use of Selection Diversity (based on RSSI)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6649" y="2610660"/>
            <a:ext cx="7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7421" y="4262285"/>
            <a:ext cx="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0.06%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92686" y="2635095"/>
            <a:ext cx="5189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2400" kern="0" dirty="0"/>
              <a:t>Probability of fading lower than -15dB on the mean: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550723" y="1876301"/>
            <a:ext cx="95002" cy="33888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938151" y="4548233"/>
            <a:ext cx="2612571" cy="16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38151" y="3182555"/>
            <a:ext cx="2612571" cy="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92686" y="3524322"/>
            <a:ext cx="5189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2400" kern="0" dirty="0"/>
              <a:t>-</a:t>
            </a:r>
            <a:r>
              <a:rPr lang="en-GB" sz="2400" kern="0" dirty="0">
                <a:solidFill>
                  <a:srgbClr val="FF0000"/>
                </a:solidFill>
              </a:rPr>
              <a:t> 3% </a:t>
            </a:r>
            <a:r>
              <a:rPr lang="en-GB" sz="2400" kern="0" dirty="0"/>
              <a:t>for single branch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92686" y="4044217"/>
            <a:ext cx="5189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2400" kern="0" dirty="0"/>
              <a:t>-</a:t>
            </a:r>
            <a:r>
              <a:rPr lang="en-GB" sz="2400" kern="0" dirty="0">
                <a:solidFill>
                  <a:srgbClr val="00B050"/>
                </a:solidFill>
              </a:rPr>
              <a:t> 0.06% </a:t>
            </a:r>
            <a:r>
              <a:rPr lang="en-GB" sz="2400" kern="0" dirty="0"/>
              <a:t>for the two branches with selection diversity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048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8753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Overall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2517" y="917369"/>
          <a:ext cx="10865924" cy="47863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32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5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Switched (Scanning) Diversity</a:t>
                      </a:r>
                      <a:endParaRPr lang="en-US" sz="2400" b="0" dirty="0"/>
                    </a:p>
                    <a:p>
                      <a:pPr algn="just"/>
                      <a:r>
                        <a:rPr lang="en-US" sz="2400" b="0" dirty="0"/>
                        <a:t>- simple and cheap</a:t>
                      </a:r>
                    </a:p>
                    <a:p>
                      <a:pPr algn="l"/>
                      <a:r>
                        <a:rPr lang="en-US" sz="2400" b="0" dirty="0"/>
                        <a:t>-</a:t>
                      </a:r>
                      <a:r>
                        <a:rPr lang="en-US" sz="2400" b="0" baseline="0" dirty="0"/>
                        <a:t> </a:t>
                      </a:r>
                      <a:r>
                        <a:rPr lang="en-US" sz="2400" b="0" dirty="0"/>
                        <a:t>current branch selected till it</a:t>
                      </a:r>
                      <a:r>
                        <a:rPr lang="en-US" sz="2400" b="0" baseline="0" dirty="0"/>
                        <a:t> falls below threshold</a:t>
                      </a:r>
                    </a:p>
                    <a:p>
                      <a:pPr algn="just"/>
                      <a:r>
                        <a:rPr lang="en-US" sz="2400" b="0" baseline="0" dirty="0"/>
                        <a:t>- fixed or variable threshold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Selection Diversity</a:t>
                      </a:r>
                    </a:p>
                    <a:p>
                      <a:pPr algn="just"/>
                      <a:r>
                        <a:rPr lang="en-US" sz="2400" b="0" dirty="0"/>
                        <a:t>- more complex and expensive</a:t>
                      </a:r>
                    </a:p>
                    <a:p>
                      <a:pPr algn="l"/>
                      <a:r>
                        <a:rPr lang="en-US" sz="2400" b="0" dirty="0"/>
                        <a:t>-</a:t>
                      </a:r>
                      <a:r>
                        <a:rPr lang="en-US" sz="2400" b="0" baseline="0" dirty="0"/>
                        <a:t> s</a:t>
                      </a:r>
                      <a:r>
                        <a:rPr lang="en-US" sz="2400" b="0" dirty="0"/>
                        <a:t>cans branches and selects the one with highest RSSI </a:t>
                      </a:r>
                      <a:endParaRPr lang="en-US" sz="2400" b="0" baseline="0" dirty="0"/>
                    </a:p>
                    <a:p>
                      <a:pPr algn="just"/>
                      <a:r>
                        <a:rPr lang="en-US" sz="2400" b="0" baseline="0" dirty="0"/>
                        <a:t>- slightly better than switched diversity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4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Maximal Ratio Combining</a:t>
                      </a:r>
                      <a:endParaRPr lang="en-US" sz="2400" b="0" dirty="0"/>
                    </a:p>
                    <a:p>
                      <a:pPr algn="l"/>
                      <a:r>
                        <a:rPr lang="en-US" sz="2400" b="0" dirty="0"/>
                        <a:t>- signals are individually weighted and combined</a:t>
                      </a:r>
                    </a:p>
                    <a:p>
                      <a:pPr algn="l"/>
                      <a:r>
                        <a:rPr lang="en-US" sz="2400" b="0" dirty="0"/>
                        <a:t>-</a:t>
                      </a:r>
                      <a:r>
                        <a:rPr lang="en-US" sz="2400" b="0" baseline="0" dirty="0"/>
                        <a:t> pre-detection: signals co-phased before combining</a:t>
                      </a:r>
                    </a:p>
                    <a:p>
                      <a:pPr marL="0" indent="0" algn="just">
                        <a:buFontTx/>
                        <a:buNone/>
                      </a:pPr>
                      <a:r>
                        <a:rPr lang="en-US" sz="2400" b="0" baseline="0" dirty="0"/>
                        <a:t>- </a:t>
                      </a:r>
                      <a:r>
                        <a:rPr lang="en-US" sz="2400" b="0" baseline="0" dirty="0" err="1"/>
                        <a:t>optimises</a:t>
                      </a:r>
                      <a:r>
                        <a:rPr lang="en-US" sz="2400" b="0" baseline="0" dirty="0"/>
                        <a:t> SNR</a:t>
                      </a:r>
                    </a:p>
                    <a:p>
                      <a:pPr marL="0" indent="0" algn="just">
                        <a:buFontTx/>
                        <a:buNone/>
                      </a:pPr>
                      <a:r>
                        <a:rPr lang="en-US" sz="2400" b="0" baseline="0" dirty="0"/>
                        <a:t>- optimal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Equal Gain Combining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400" b="0" dirty="0"/>
                        <a:t>- same</a:t>
                      </a:r>
                      <a:r>
                        <a:rPr lang="en-US" sz="2400" b="0" baseline="0" dirty="0"/>
                        <a:t> weight to all signals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400" b="0" baseline="0" dirty="0"/>
                        <a:t>- same gain (=1) for all signals</a:t>
                      </a:r>
                    </a:p>
                    <a:p>
                      <a:pPr marL="0" indent="0" algn="just">
                        <a:buFontTx/>
                        <a:buNone/>
                      </a:pPr>
                      <a:r>
                        <a:rPr lang="en-US" sz="2400" b="0" baseline="0" dirty="0"/>
                        <a:t>- less complex than MRC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400" b="0" baseline="0" dirty="0"/>
                        <a:t>- slightly worse performance compared to MRC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75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Diversity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21226" y="1312583"/>
            <a:ext cx="118589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Why effects of fading are reduced?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It is highly improbable that both uncorrelated signals will enter a fade at the same time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4079E-9C9C-4F72-AE00-D5317D62FDB7}"/>
              </a:ext>
            </a:extLst>
          </p:cNvPr>
          <p:cNvSpPr txBox="1"/>
          <p:nvPr/>
        </p:nvSpPr>
        <p:spPr>
          <a:xfrm>
            <a:off x="8354295" y="5995244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(1,0)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3E8B2E2-CDFB-4A26-B68A-AFFFE1D7C238}"/>
              </a:ext>
            </a:extLst>
          </p:cNvPr>
          <p:cNvSpPr txBox="1"/>
          <p:nvPr/>
        </p:nvSpPr>
        <p:spPr>
          <a:xfrm>
            <a:off x="5298516" y="5926317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(0,0)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226" y="2758153"/>
            <a:ext cx="11562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If the branches are highly uncorrelated, usually when one enters a signal fade, the other one will most probably have a strong signal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If we monitor the signal strength at the branches, the distortion that results, could be </a:t>
            </a:r>
            <a:r>
              <a:rPr lang="en-US" sz="2400" kern="0" dirty="0" err="1"/>
              <a:t>minimised</a:t>
            </a:r>
            <a:r>
              <a:rPr lang="en-US" sz="2400" kern="0" dirty="0"/>
              <a:t> with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7522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315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can we generate those uncorrelated paths???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154667" y="1495071"/>
            <a:ext cx="118589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3200" kern="0" dirty="0"/>
              <a:t>Space Diversity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GB" sz="32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3200" kern="0" dirty="0"/>
              <a:t>Angle Diversity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32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3200" kern="0" dirty="0"/>
              <a:t>Time Diversity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32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3200" kern="0" dirty="0"/>
              <a:t>Frequency Diversity</a:t>
            </a:r>
          </a:p>
        </p:txBody>
      </p:sp>
    </p:spTree>
    <p:extLst>
      <p:ext uri="{BB962C8B-B14F-4D97-AF65-F5344CB8AC3E}">
        <p14:creationId xmlns:p14="http://schemas.microsoft.com/office/powerpoint/2010/main" val="418760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024247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Also known as Antenna diversity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The transmitted signal is received via a number of different antennas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774" y="2050912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Antennas are spaced sufficiently far apart to ensure </a:t>
            </a:r>
            <a:r>
              <a:rPr lang="en-US" sz="2400" i="1" kern="0" dirty="0"/>
              <a:t>independent and uncorrelated fading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774" y="3398485"/>
            <a:ext cx="62127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Simple form of diversity, no additional spectrum required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Many applications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4588" b="8446"/>
          <a:stretch/>
        </p:blipFill>
        <p:spPr>
          <a:xfrm>
            <a:off x="7033218" y="2997018"/>
            <a:ext cx="4853049" cy="28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898" y="1485912"/>
            <a:ext cx="4918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Transmitter Space diversity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Transmit power is split across the M antennas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68" y="3182586"/>
            <a:ext cx="5656631" cy="27077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97270" y="1451782"/>
            <a:ext cx="4958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/>
              <a:t>Receiver Space diversity</a:t>
            </a:r>
            <a:endParaRPr lang="en-US" sz="2400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3"/>
          <a:stretch/>
        </p:blipFill>
        <p:spPr>
          <a:xfrm>
            <a:off x="0" y="3272573"/>
            <a:ext cx="5985164" cy="242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481833" y="2433166"/>
                <a:ext cx="8794992" cy="1204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400" kern="0" dirty="0"/>
                  <a:t>Antenna spacings are usually a fraction of the wavelength</a:t>
                </a:r>
              </a:p>
              <a:p>
                <a:pPr marL="800100" lvl="1" indent="-3429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400" kern="0" dirty="0"/>
                  <a:t>It is common to use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kern="0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 smtClean="0">
                            <a:solidFill>
                              <a:srgbClr val="0066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GB" sz="2400" b="0" i="1" kern="0" smtClean="0">
                            <a:solidFill>
                              <a:srgbClr val="0066FF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kern="0" dirty="0"/>
                  <a:t> or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GB" sz="2400" b="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lang="en-GB" sz="2400" b="0" i="0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i="1" kern="0" dirty="0"/>
                  <a:t> </a:t>
                </a:r>
              </a:p>
              <a:p>
                <a:pPr marL="1257300" lvl="2" indent="-3429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400" i="1" kern="0" dirty="0"/>
                  <a:t>Microscopic diversity</a:t>
                </a:r>
                <a:endParaRPr lang="en-US" sz="2400" kern="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1833" y="2433166"/>
                <a:ext cx="8794992" cy="1204817"/>
              </a:xfrm>
              <a:prstGeom prst="rect">
                <a:avLst/>
              </a:prstGeom>
              <a:blipFill rotWithShape="0">
                <a:blip r:embed="rId2"/>
                <a:stretch>
                  <a:fillRect t="-17172" r="-901" b="-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4588" b="8446"/>
          <a:stretch/>
        </p:blipFill>
        <p:spPr>
          <a:xfrm>
            <a:off x="8313159" y="650275"/>
            <a:ext cx="3878841" cy="22518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377083" y="1769423"/>
            <a:ext cx="640539" cy="583940"/>
          </a:xfrm>
          <a:prstGeom prst="rect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49"/>
          <a:stretch/>
        </p:blipFill>
        <p:spPr>
          <a:xfrm>
            <a:off x="7302238" y="3224330"/>
            <a:ext cx="4889761" cy="26877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6099" y="972458"/>
            <a:ext cx="8543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Receiving antennas should be set such that the signals on adjacent branches are uncorrelated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Antennas spaced at a distance greater than the coherence distance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76099" y="3760446"/>
            <a:ext cx="75694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GB" sz="2400" kern="0" dirty="0"/>
              <a:t>Exploits small scale fading, characterised by deep and rapid amplitude fluctuations as the mobile moves a distance of a few wavelengths</a:t>
            </a:r>
            <a:endParaRPr lang="en-US" sz="2400" i="1" kern="0" dirty="0"/>
          </a:p>
        </p:txBody>
      </p:sp>
      <p:sp>
        <p:nvSpPr>
          <p:cNvPr id="12" name="Rectangle 11"/>
          <p:cNvSpPr/>
          <p:nvPr/>
        </p:nvSpPr>
        <p:spPr>
          <a:xfrm>
            <a:off x="10745083" y="3760446"/>
            <a:ext cx="261258" cy="2119638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21950" y="3760446"/>
            <a:ext cx="261258" cy="2119638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616489" y="3760446"/>
            <a:ext cx="261258" cy="2119638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0" grpId="0"/>
      <p:bldP spid="11" grpId="0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6774" y="1024247"/>
                <a:ext cx="11858916" cy="1207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2400" kern="0" dirty="0"/>
                  <a:t>Various antenna </a:t>
                </a:r>
                <a:r>
                  <a:rPr lang="en-US" sz="2400" kern="0" dirty="0" err="1"/>
                  <a:t>spacings</a:t>
                </a:r>
                <a:r>
                  <a:rPr lang="en-US" sz="2400" kern="0" dirty="0"/>
                  <a:t> have been tried</a:t>
                </a:r>
              </a:p>
              <a:p>
                <a:pPr marL="800100" lvl="1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kern="0" dirty="0"/>
                  <a:t>For a handset,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b="1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𝝀</m:t>
                        </m:r>
                      </m:num>
                      <m:den>
                        <m:r>
                          <a:rPr lang="en-GB" sz="2400" b="1" i="1" kern="0">
                            <a:latin typeface="Cambria Math" charset="0"/>
                          </a:rPr>
                          <m:t>𝟐</m:t>
                        </m:r>
                      </m:den>
                    </m:f>
                    <m:r>
                      <a:rPr lang="en-GB" sz="2400" i="1" ker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kern="0" dirty="0"/>
                  <a:t>has been accepted as the value that offers the best compromise between size of antenna array and system performance.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74" y="1024247"/>
                <a:ext cx="11858916" cy="1207125"/>
              </a:xfrm>
              <a:prstGeom prst="rect">
                <a:avLst/>
              </a:prstGeom>
              <a:blipFill rotWithShape="0">
                <a:blip r:embed="rId2"/>
                <a:stretch>
                  <a:fillRect l="-668" t="-16667" b="-42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-1" y="4697647"/>
            <a:ext cx="11858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Optimum spacing depends on the azimuth angle spread of </a:t>
            </a:r>
            <a:r>
              <a:rPr lang="en-US" sz="2400" kern="0" dirty="0" err="1"/>
              <a:t>multipaths</a:t>
            </a:r>
            <a:r>
              <a:rPr lang="en-US" sz="2400" kern="0" dirty="0"/>
              <a:t>, which influences the Doppler spread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The angle spread depends on the specific environment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30012"/>
            <a:ext cx="11858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Factors affecting the choice of antenna spacing: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Determined by the spaced-distance correlation function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Function of the multipath power and the angle spread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767456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The narrower the angle spread, the wider the required spacing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due to the similar type of </a:t>
            </a:r>
            <a:r>
              <a:rPr lang="en-US" sz="2400" kern="0" dirty="0" err="1"/>
              <a:t>multipaths</a:t>
            </a:r>
            <a:r>
              <a:rPr lang="en-US" sz="2400" kern="0" dirty="0"/>
              <a:t> (</a:t>
            </a:r>
            <a:r>
              <a:rPr lang="en-US" sz="2400" kern="0" dirty="0" err="1"/>
              <a:t>eg</a:t>
            </a:r>
            <a:r>
              <a:rPr lang="en-US" sz="2400" kern="0" dirty="0"/>
              <a:t>. Reflection from one wall)</a:t>
            </a:r>
          </a:p>
        </p:txBody>
      </p:sp>
    </p:spTree>
    <p:extLst>
      <p:ext uri="{BB962C8B-B14F-4D97-AF65-F5344CB8AC3E}">
        <p14:creationId xmlns:p14="http://schemas.microsoft.com/office/powerpoint/2010/main" val="150458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(4)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899" y="3743696"/>
            <a:ext cx="11858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No increase in transmitted power and bandwidth required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899" y="4484407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Coherent combining of the uncorrelated signals, results in an increase in the received SNR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899" y="1330604"/>
            <a:ext cx="118589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If antennas are mounted at a roof height 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The majority of energy is arriving from the location of the terminal (specific direction)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Thus the angle and </a:t>
            </a:r>
            <a:r>
              <a:rPr lang="en-US" sz="2400" kern="0" dirty="0" err="1"/>
              <a:t>doppler</a:t>
            </a:r>
            <a:r>
              <a:rPr lang="en-US" sz="2400" kern="0" dirty="0"/>
              <a:t> spread are low, and the required spacing needs to be larger (2-3 wavelengths)</a:t>
            </a:r>
          </a:p>
        </p:txBody>
      </p:sp>
    </p:spTree>
    <p:extLst>
      <p:ext uri="{BB962C8B-B14F-4D97-AF65-F5344CB8AC3E}">
        <p14:creationId xmlns:p14="http://schemas.microsoft.com/office/powerpoint/2010/main" val="8405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theme/theme1.xml><?xml version="1.0" encoding="utf-8"?>
<a:theme xmlns:a="http://schemas.openxmlformats.org/drawingml/2006/main" name="UOBtemplate 13 Feb">
  <a:themeElements>
    <a:clrScheme name="UOBtemplate 13 Fe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Btemplate 13 Fe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Btemplate 13 Fe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8346</TotalTime>
  <Words>1469</Words>
  <Application>Microsoft Macintosh PowerPoint</Application>
  <PresentationFormat>Widescreen</PresentationFormat>
  <Paragraphs>210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Cambria Math</vt:lpstr>
      <vt:lpstr>UOBtemplate 13 Feb</vt:lpstr>
      <vt:lpstr>PowerPoint Presentation</vt:lpstr>
      <vt:lpstr>Diversity (1)</vt:lpstr>
      <vt:lpstr>Diversity (2)</vt:lpstr>
      <vt:lpstr>How can we generate those uncorrelated paths???</vt:lpstr>
      <vt:lpstr>Space Diversity</vt:lpstr>
      <vt:lpstr>Space Diversity (1)</vt:lpstr>
      <vt:lpstr>Space Diversity (2)</vt:lpstr>
      <vt:lpstr>Space Diversity (3)</vt:lpstr>
      <vt:lpstr>Space Diversity (4)</vt:lpstr>
      <vt:lpstr>Space Diversity – Macroscopic Diversity</vt:lpstr>
      <vt:lpstr>Space Diversity Trial (1)</vt:lpstr>
      <vt:lpstr>Space Diversity Trial (2)</vt:lpstr>
      <vt:lpstr>Angle (Pattern) Diversity (1)</vt:lpstr>
      <vt:lpstr>Time Diversity (1)</vt:lpstr>
      <vt:lpstr>Time Diversity (2)</vt:lpstr>
      <vt:lpstr>Frequency Diversity (1)</vt:lpstr>
      <vt:lpstr>Frequency Diversity (2)</vt:lpstr>
      <vt:lpstr>Diversity Combining Strategies</vt:lpstr>
      <vt:lpstr>Switched (Scanning) Diversity  </vt:lpstr>
      <vt:lpstr>Switched Diversity – fixed threshold (1) </vt:lpstr>
      <vt:lpstr>Selection Diversity (1)</vt:lpstr>
      <vt:lpstr>Selection Diversity (1)</vt:lpstr>
      <vt:lpstr>Selection Diversity (2)</vt:lpstr>
      <vt:lpstr>Maximal Ratio &amp; Equal Gain Combining</vt:lpstr>
      <vt:lpstr>Maximal Ratio Combining</vt:lpstr>
      <vt:lpstr>Equal Gain Combining</vt:lpstr>
      <vt:lpstr>Diversity Improvement</vt:lpstr>
      <vt:lpstr>Overall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CDT Industrial mtg 27th July</dc:title>
  <dc:creator>Mark Beach</dc:creator>
  <cp:lastModifiedBy>Jiadi Li</cp:lastModifiedBy>
  <cp:revision>301</cp:revision>
  <cp:lastPrinted>2018-11-14T15:18:03Z</cp:lastPrinted>
  <dcterms:created xsi:type="dcterms:W3CDTF">2007-05-01T15:00:58Z</dcterms:created>
  <dcterms:modified xsi:type="dcterms:W3CDTF">2021-12-30T16:40:54Z</dcterms:modified>
</cp:coreProperties>
</file>